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0" r:id="rId3"/>
    <p:sldId id="264" r:id="rId4"/>
    <p:sldId id="259" r:id="rId5"/>
    <p:sldId id="260" r:id="rId6"/>
    <p:sldId id="263" r:id="rId7"/>
    <p:sldId id="273" r:id="rId8"/>
    <p:sldId id="265" r:id="rId9"/>
    <p:sldId id="276" r:id="rId10"/>
    <p:sldId id="267" r:id="rId11"/>
    <p:sldId id="261" r:id="rId12"/>
    <p:sldId id="262" r:id="rId13"/>
    <p:sldId id="268" r:id="rId14"/>
    <p:sldId id="269" r:id="rId15"/>
    <p:sldId id="275" r:id="rId16"/>
    <p:sldId id="284" r:id="rId17"/>
    <p:sldId id="283" r:id="rId18"/>
    <p:sldId id="270" r:id="rId19"/>
    <p:sldId id="279" r:id="rId20"/>
    <p:sldId id="274" r:id="rId21"/>
    <p:sldId id="271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95391"/>
  </p:normalViewPr>
  <p:slideViewPr>
    <p:cSldViewPr snapToGrid="0" snapToObjects="1">
      <p:cViewPr varScale="1">
        <p:scale>
          <a:sx n="105" d="100"/>
          <a:sy n="105" d="100"/>
        </p:scale>
        <p:origin x="1008" y="192"/>
      </p:cViewPr>
      <p:guideLst/>
    </p:cSldViewPr>
  </p:slideViewPr>
  <p:outlineViewPr>
    <p:cViewPr>
      <p:scale>
        <a:sx n="33" d="100"/>
        <a:sy n="33" d="100"/>
      </p:scale>
      <p:origin x="0" y="-21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B3C0EB-D975-BC07-62F7-9129D00B0E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405EB-7D68-A35F-0C78-11B869D849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214DD32-350F-D345-AEFC-A98242601DB3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1E9A431-5D2B-CFC2-4F63-B4B533AC4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0C8805-E455-516F-8656-FB3A7941F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F28F6-2168-F1B7-40A1-767E02EEED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6B2EA-CE41-6BCF-5A75-F28B7F0BE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DA23829-F106-374F-ACA8-D76E0BE1E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14481CE9-2AE8-0BEA-6D8F-127875DF4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E6902456-F829-D858-40D1-14B1F672C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84D05CB-5816-0839-951A-5D20AE8522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770BA29-0F21-C046-B806-96D8245AD11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9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8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7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61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6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9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0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1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9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3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A23829-F106-374F-ACA8-D76E0BE1ECC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zoomback@4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logo@4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45D87AD-8E19-5C21-1917-DECCFA9F71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2025748"/>
            <a:ext cx="10128250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875" y="4430332"/>
            <a:ext cx="10128250" cy="1884472"/>
          </a:xfrm>
        </p:spPr>
        <p:txBody>
          <a:bodyPr anchor="t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45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B6BD0-2539-18D2-BA5D-B1600389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5D253-B4F8-2B49-8B4F-79CB1D79D40B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DE037-92B8-4A85-750F-3999E6C2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24724-4D2B-CDE0-5ED1-8C117DB3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88931-0601-7A4D-A08C-42DE71EB5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77D3-E7A6-DD94-B22C-62314EA6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53857-3AE8-9A4F-B40F-D8B3AC9EA88F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2A81-E3D2-26EC-CA0E-8760D31B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DE19-1A96-AFBB-37B9-84ADBFC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7299C-9F9F-4843-B619-20534D6A7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0C4B5-70BA-921F-8807-5488A82B562E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5D628-D770-AF3D-002D-C7792FF86750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BC97E31-3FD2-BCF8-6BF0-632F1733837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94B5E-56D5-EF47-A753-776FEA8AE14E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6B1D9C4-61FC-2CFF-8A89-9B67D1F465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1E9B3B-C614-564D-11FF-E3BAC9409C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8121A-ED6A-AD49-B78F-99B6B47E0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4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CE5F-66C5-A17C-6488-54E8B87A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244E3-A157-E449-A517-EA1499CB3DD6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810AF-4BB4-BB1F-22ED-E1DF62CD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4A3C5-B0AA-904E-921E-DD16C1ED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A12D4-C789-7343-8369-43CC6FE8F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9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D96403-CF61-0949-D86E-84E0D575B4CD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7D4BF-565B-0B81-8582-65A07BC108CA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3D9337-4EF7-11C2-5D9B-85C5A67E250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15EE-DA4D-9743-A1E9-FB4FA1598F5C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1CA398-B460-DCE4-98E2-1957763D0D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58F658-7BFB-6826-9E5B-3C26D71C01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41CEA-D651-FC44-9B79-CB38F5954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95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rtlCol="0">
            <a:norm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DC382-960A-1676-5022-5E9EEDAC682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A5BE6-CF99-FD40-B191-923CEDFBAFF4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3FC79-F374-DF12-0C19-05CBE96ABB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FCE94-AC3B-0EC1-978D-AE0894D8BC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E9E8F-737D-1347-AB6B-4FA45C515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2E9E7D5-4C0A-8366-8B56-2C87BECC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F8B35-3734-8946-913C-EDA478E28AF1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721F966-9213-C106-871B-6E385EAE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4F5D8C-2A60-C310-8ED6-5311D5CB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38B2F-F529-3D4D-A488-6F7CE6E1E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F597E-ED78-B20D-5115-25ED23BD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CC026-8CEF-0343-8578-9AE776141D03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C347-AB33-9AE9-A616-74BC0636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1F8C-7618-D71F-A6E9-58A17466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AFF98-585D-C44C-A712-C74E7C46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9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131425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131425" cy="431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CCAA1-6DB4-92EF-1079-D32C72FC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33E58-E16B-FD4D-B4C9-01A0F8A0D9BD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4A0CE-3105-D74C-1A67-EBD5267E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F320-0241-7EA2-90F5-65C5599D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D9040-9784-A040-9ABF-D235D6833C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37D3E-7462-5F45-B653-58E25632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B7D0F-FC89-1441-9A03-4B3947CDEF29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1AB3-AD15-996D-B982-22BD6EC3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57C0A-59F1-87BB-4EC0-C5C263E8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789B6-D755-FF41-B012-AC74D33ABC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7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78F456A-1CE8-9FC5-658D-8F71B556C6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10A47AD-26A5-1288-DAD6-74D6914D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AA004-DDB1-2644-818D-E4A7CC3B0391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904472D-431E-394C-71EF-5024332B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493C267-5CD7-4804-CF27-87481E58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BE26B-90B4-A944-8E97-24484066A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5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CAC1B-8D6A-8E0F-2848-23E84490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A25FF-2996-FA4C-8560-88DE8874DBFA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8DD37-801B-B15D-C5A8-30AAFD29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177D5-7EC7-8CCC-B45E-64E12D38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6D91D-0FF1-6148-9B8A-3E4692226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83F52-180C-0CAF-2D60-F71CBADD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4C2F6-EB61-A74F-ABA2-E79F676B69C3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C8A6F-E3AE-F762-6410-9774C5C2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5F62B-A3D2-7ABC-2EAA-A180438A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DC9A1-1D53-8D49-8B32-D43B97D4C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8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D25A1-3E69-5383-DDBC-2DC4FC43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5B716-02A0-5E4F-BB95-EF1EA10DA6AC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3D55-BEC0-DDAE-F9D0-1A7F9476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BCE97-E54A-D75F-AFC8-A39FC7EA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89507-AA82-8041-B130-F41F58CDB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3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DDBEA-2CB0-58F6-EFFB-661E99D1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40454-A7D8-4D4B-B97A-A5440852B3E3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1008D-7E89-D6B0-BD5F-4735DA7C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52469-5979-6E41-B3EE-4BE6A5B2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3BE74-F11D-A341-A221-344616B2A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48E06610-7FB2-BA67-0037-1013CC1D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D2B6B-C04E-E949-9C93-E02D16C32143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8BCF47D-DB59-5ECE-EB3E-4599AE7D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92D101C-AAC0-22B2-A26A-79F809C1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3489C-A843-F44C-AED0-A1BD50D02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toddszymanski/Documents/01%20Work/SC22/presenter%20assets/sc22_backdark5@4x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file:////Users/toddszymanski/Documents/01%20Work/SC22/presenter%20assets/sc22_logo@4x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 r:link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F486A3A-E42C-5EB0-4069-593429656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101314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F35B690-8611-EB70-2490-BCF318D8A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41538"/>
            <a:ext cx="1013142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98A86-12E0-C325-71CC-102B1318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17025" y="6519863"/>
            <a:ext cx="1600200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72EEC03-332E-694A-9F8C-E30E40ED96D3}" type="datetime1">
              <a:rPr lang="en-US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11D3E-55DA-E681-C835-A7B7C3023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19863"/>
            <a:ext cx="8393113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DE12C-A482-872E-9EA3-9EAABAA9D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338" y="6519863"/>
            <a:ext cx="550862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CB0C3888-4FA1-F445-A389-635349A18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349A1E3-C712-403F-714F-4906046BC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hdr="0"/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zhan4429@purdue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F90C1144-CE14-968C-E001-627818AC75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31875" y="1710339"/>
            <a:ext cx="11016099" cy="2249488"/>
          </a:xfrm>
        </p:spPr>
        <p:txBody>
          <a:bodyPr wrap="square">
            <a:normAutofit/>
          </a:bodyPr>
          <a:lstStyle/>
          <a:p>
            <a:r>
              <a:rPr lang="en-US" altLang="en-US" sz="440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Containerized Bioinformatics Ecosystem </a:t>
            </a:r>
            <a:br>
              <a:rPr lang="en-US" altLang="en-US" sz="440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400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for HPC</a:t>
            </a:r>
          </a:p>
        </p:txBody>
      </p:sp>
      <p:sp>
        <p:nvSpPr>
          <p:cNvPr id="20482" name="Subtitle 2">
            <a:extLst>
              <a:ext uri="{FF2B5EF4-FFF2-40B4-BE49-F238E27FC236}">
                <a16:creationId xmlns:a16="http://schemas.microsoft.com/office/drawing/2014/main" id="{E8282135-D330-C0FF-FFBA-CB13CD99C2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36978" y="4205480"/>
            <a:ext cx="10128250" cy="1884362"/>
          </a:xfrm>
        </p:spPr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Yucheng Zhang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Lev Gorenstein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Payas Bhutra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Ryan DeRue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Rosen Center for Advanced Computing, Purdue University, West Lafayette, IN, USA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Purdue University, West Lafayette, IN, USA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E811E7-6D00-9E3D-EF3B-5D1A7549A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121298" y="768158"/>
            <a:ext cx="3111013" cy="5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1311"/>
            <a:ext cx="10399734" cy="99853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Sources of container images</a:t>
            </a:r>
            <a:b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400" b="1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7234E-21B1-A888-7437-3C716A70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944" y="994779"/>
            <a:ext cx="7079446" cy="47196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AB9DF1-87F6-ECCB-93F6-7A0EDC8FA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0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2113"/>
            <a:ext cx="10269538" cy="99853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Bioinformatics applications on HPC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SC22 | Dallas, TX | </a:t>
            </a:r>
            <a:r>
              <a:rPr lang="en-US" altLang="en-US" dirty="0" err="1"/>
              <a:t>hpc</a:t>
            </a:r>
            <a:r>
              <a:rPr lang="en-US" altLang="en-US" dirty="0"/>
              <a:t>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9ED4-E421-F705-BAD8-67BD3E7D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67" y="777537"/>
            <a:ext cx="11088666" cy="49091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than 100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most HPC centers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clusters designed for biosciences, e.g.  NIH’s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Biowulf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Cornell’s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BioHPC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Thousands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whole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in TACC’s clusters</a:t>
            </a:r>
          </a:p>
          <a:p>
            <a:pPr marL="457200" lvl="1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RollingGantryCrane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/TACC/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E89736-5C33-C4B7-E2F8-18A70D41A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482" y="1970392"/>
            <a:ext cx="3611179" cy="998537"/>
          </a:xfrm>
        </p:spPr>
        <p:txBody>
          <a:bodyPr/>
          <a:lstStyle/>
          <a:p>
            <a:pPr algn="ctr"/>
            <a:r>
              <a:rPr lang="en-US" sz="4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 many is </a:t>
            </a:r>
            <a:br>
              <a:rPr lang="en-US" sz="4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necessary</a:t>
            </a:r>
            <a:endParaRPr lang="en-US" altLang="en-US" sz="4000" b="1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SC22 | Dallas, TX | </a:t>
            </a:r>
            <a:r>
              <a:rPr lang="en-US" altLang="en-US" dirty="0" err="1"/>
              <a:t>hpc</a:t>
            </a:r>
            <a:r>
              <a:rPr lang="en-US" altLang="en-US" dirty="0"/>
              <a:t>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5031-E7E4-3723-F3AF-D36C966B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27" y="-1352"/>
            <a:ext cx="8124174" cy="6499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4BF62C-640D-2003-0995-26CC358C4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0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112"/>
            <a:ext cx="10269538" cy="99853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Adding </a:t>
            </a:r>
            <a:r>
              <a:rPr lang="en-US" altLang="en-US" sz="4400" b="1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 support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SC22 | Dallas, TX | </a:t>
            </a:r>
            <a:r>
              <a:rPr lang="en-US" altLang="en-US" dirty="0" err="1"/>
              <a:t>hpc</a:t>
            </a:r>
            <a:r>
              <a:rPr lang="en-US" altLang="en-US" dirty="0"/>
              <a:t>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A694F-FB4B-6FBE-86B9-06B84FB0B17C}"/>
              </a:ext>
            </a:extLst>
          </p:cNvPr>
          <p:cNvSpPr txBox="1"/>
          <p:nvPr/>
        </p:nvSpPr>
        <p:spPr>
          <a:xfrm>
            <a:off x="1550953" y="966477"/>
            <a:ext cx="9090094" cy="40934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Bootstrap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docker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quay.io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biocontainers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/cellrank:1.5.1--pyhdfd78af_0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%labels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Author:	 Yucheng Zhang </a:t>
            </a:r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zhan4429@purdue.edu</a:t>
            </a:r>
            <a:endParaRPr lang="en-US" sz="2000" dirty="0">
              <a:solidFill>
                <a:schemeClr val="bg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Version:	 1.5.1 </a:t>
            </a:r>
            <a:endParaRPr lang="en-US" sz="20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000" b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%help 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CellRank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support. </a:t>
            </a:r>
          </a:p>
          <a:p>
            <a:endParaRPr lang="en-US" sz="20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%post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pip install 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ipython</a:t>
            </a:r>
            <a:endParaRPr lang="en-US" sz="20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pip install 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ipykernel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12F53-5BE7-BDCF-76A5-DF42FED1090C}"/>
              </a:ext>
            </a:extLst>
          </p:cNvPr>
          <p:cNvSpPr txBox="1"/>
          <p:nvPr/>
        </p:nvSpPr>
        <p:spPr>
          <a:xfrm>
            <a:off x="1550953" y="5017841"/>
            <a:ext cx="9090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Hopefully </a:t>
            </a:r>
            <a:r>
              <a:rPr lang="en-US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developers can install </a:t>
            </a:r>
            <a:r>
              <a:rPr lang="en-US" sz="24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ipython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ipykernel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 all python-based container images.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BCF0E1-EFE1-2CF3-2709-E73361772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8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8A60-934A-0A71-4B5D-08B3F7F1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112"/>
            <a:ext cx="10131425" cy="999066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OnDemand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05D9-3DE5-447B-5821-2F4656FF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BFE2D-ED4D-618A-CF82-91143A28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SC22 | Dallas, TX | </a:t>
            </a:r>
            <a:r>
              <a:rPr lang="en-US" dirty="0" err="1"/>
              <a:t>hpc</a:t>
            </a:r>
            <a:r>
              <a:rPr lang="en-US" dirty="0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9108D-4F5B-FB75-50D8-C3C03732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285160-2391-7A70-E965-348944AA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98" y="1249639"/>
            <a:ext cx="5939246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1DE37-30C1-A360-D553-3D566325D291}"/>
              </a:ext>
            </a:extLst>
          </p:cNvPr>
          <p:cNvSpPr txBox="1"/>
          <p:nvPr/>
        </p:nvSpPr>
        <p:spPr>
          <a:xfrm>
            <a:off x="39756" y="1249639"/>
            <a:ext cx="6133489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[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/bin/singularity",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"exec",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/apps/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biocontainers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/images/cellrank_1.5.1.sif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"python",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"-m",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ipykernel_launcher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"-f",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connection_file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],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display_name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"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Cellrank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",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"language": "python"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315F2-6C32-27B0-E4CB-1EADA08A6571}"/>
              </a:ext>
            </a:extLst>
          </p:cNvPr>
          <p:cNvSpPr txBox="1"/>
          <p:nvPr/>
        </p:nvSpPr>
        <p:spPr>
          <a:xfrm>
            <a:off x="39756" y="5099763"/>
            <a:ext cx="596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$HOME/.local/share/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/kernels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CA1A5-B6B1-4B33-8518-BA1114628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28-D5FF-A38C-D669-19A3ADC7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91390"/>
            <a:ext cx="10131424" cy="99906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Bundle applications into a single container image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E6DF-D042-40E6-FDCC-250744BFF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05" y="548581"/>
            <a:ext cx="10131425" cy="203060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containers, it is easy to install not just a single application, but also bundles and collections of multiple applications working in concert and dedicated to a specific research workflow.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44559-DCAC-7368-55B5-5C2F86D4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F612-9670-31AF-C0E4-4474BC59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BA3FF-DCFC-6B29-D8E2-3D712314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88FC5-39BB-3B0C-87B8-A0F285CEC9CA}"/>
              </a:ext>
            </a:extLst>
          </p:cNvPr>
          <p:cNvSpPr txBox="1"/>
          <p:nvPr/>
        </p:nvSpPr>
        <p:spPr>
          <a:xfrm>
            <a:off x="1098036" y="3070218"/>
            <a:ext cx="3748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ComplexHeatmap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DEXSeq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edgeR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ggrepel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pheatmap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FB336-F003-2BD7-128E-E245C0B7F05C}"/>
              </a:ext>
            </a:extLst>
          </p:cNvPr>
          <p:cNvSpPr txBox="1"/>
          <p:nvPr/>
        </p:nvSpPr>
        <p:spPr>
          <a:xfrm>
            <a:off x="6145028" y="3070218"/>
            <a:ext cx="1916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CoGAPS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doSNOW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DropletUtils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miQC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monocle3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Nebulosa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rliger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scCATCH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A53453C-D9EE-59E3-CA7A-5FF91ECD6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750" y="32149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073E0-7E4D-E346-51F3-5C0919C7CCA8}"/>
              </a:ext>
            </a:extLst>
          </p:cNvPr>
          <p:cNvSpPr txBox="1"/>
          <p:nvPr/>
        </p:nvSpPr>
        <p:spPr>
          <a:xfrm>
            <a:off x="7908039" y="3070218"/>
            <a:ext cx="3111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scDblFinder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SCHNAPPs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scMappR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seurat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seurat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-wrappers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SnapATAC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SoupX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velocyto.R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more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58ED969E-4EA6-43B2-EFCA-B9C875597C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41" y="2309942"/>
            <a:ext cx="3657600" cy="731520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5E8E38C5-6CF2-0AB2-A59C-0C6A61AC27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5028" y="2309942"/>
            <a:ext cx="3931920" cy="731520"/>
          </a:xfrm>
          <a:prstGeom prst="rect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D486A21-0787-EFEB-1654-D860F274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44" y="3960948"/>
            <a:ext cx="1820175" cy="6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D6E535DD-D277-10F2-0ADF-54354AC8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33" y="3960948"/>
            <a:ext cx="1820175" cy="63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C639FA8-15D1-25EF-E77B-12D17717A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48E6-03D4-8EE0-8DB6-3F90E54B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053"/>
            <a:ext cx="10131425" cy="99906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C8C1-A535-6B60-1EF4-3ED52EC4F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79" y="861154"/>
            <a:ext cx="11246178" cy="2157846"/>
          </a:xfrm>
        </p:spPr>
        <p:txBody>
          <a:bodyPr/>
          <a:lstStyle/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bioinformatics applications that use a native graphics user interface (GUI) and that have a large computational or memory footprint, we employ Open OnDemand to allow users to easily allocate appropriate amount of resources and submit jobs through a convenient web interface.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D1D21-2DE9-1FE4-8674-98F4A3F9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B138-8588-9AC0-DA05-4F213970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F07F-2279-03D8-B78C-FB0C5651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2F566-685E-C763-8831-B1355575389E}"/>
              </a:ext>
            </a:extLst>
          </p:cNvPr>
          <p:cNvSpPr txBox="1"/>
          <p:nvPr/>
        </p:nvSpPr>
        <p:spPr>
          <a:xfrm>
            <a:off x="414779" y="2185695"/>
            <a:ext cx="6983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 a simple workflow for rapid deployment of containers to Open OnDemand of any cluster. </a:t>
            </a:r>
          </a:p>
          <a:p>
            <a:pPr marL="617220" indent="-342900">
              <a:buFont typeface="+mj-lt"/>
              <a:buAutoNum type="arabicPeriod"/>
            </a:pPr>
            <a:r>
              <a:rPr lang="en-US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default_biocontainer_template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template Open OnDemand application directory for a generic VNC desktop application.</a:t>
            </a:r>
          </a:p>
          <a:p>
            <a:pPr marL="617220" indent="-342900">
              <a:buFont typeface="+mj-lt"/>
              <a:buAutoNum type="arabicPeriod"/>
            </a:pPr>
            <a:r>
              <a:rPr lang="en-US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deploy_biocontainer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helper script that makes a copy of the template directory and performs the necessary substitutions to the relevant files.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E2E898-3862-3B53-EDDE-157484E0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79"/>
          <a:stretch/>
        </p:blipFill>
        <p:spPr>
          <a:xfrm>
            <a:off x="7602580" y="2156603"/>
            <a:ext cx="4453586" cy="431674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ADCD6B8-FCF8-F4FF-A7B3-D26D1518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FCD-794C-EE91-315A-6777B76D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99906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Turning containers into OOD 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BF3D-0117-25EB-FA53-35D61101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8F88C-599D-6F53-D889-FDFA5F72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3DAF-81B6-A5CE-21A5-67A0C5B6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C110-9128-91A3-F0BF-ACA3D9B02D16}"/>
              </a:ext>
            </a:extLst>
          </p:cNvPr>
          <p:cNvSpPr txBox="1"/>
          <p:nvPr/>
        </p:nvSpPr>
        <p:spPr>
          <a:xfrm>
            <a:off x="810148" y="3815433"/>
            <a:ext cx="8268764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ENTRY="[Desktop Entry]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Type=Application Name=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IGV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Comment=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Exec=/bin/bash -lc \"singularity exec 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/apps/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/images/igv_2.12.3.sif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igv.sh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\"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Path=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Terminal=false 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StartupNotify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=false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Categories=Cluster"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-e "$ENTRY" &gt; "${AUTOSTART}/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igv.desktop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C42C5-F16C-A0E4-A61A-836CC1273998}"/>
              </a:ext>
            </a:extLst>
          </p:cNvPr>
          <p:cNvSpPr txBox="1"/>
          <p:nvPr/>
        </p:nvSpPr>
        <p:spPr>
          <a:xfrm>
            <a:off x="603110" y="1005735"/>
            <a:ext cx="10285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template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directory </a:t>
            </a:r>
            <a:r>
              <a:rPr lang="en-US" sz="20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default_biocontainer_template</a:t>
            </a:r>
            <a:r>
              <a:rPr lang="en-US" sz="20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200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deploy_biocontainer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script, we can easily turn container images into Open OnDemand interactive applications using a one-line command: </a:t>
            </a:r>
            <a:endParaRPr lang="en-US" sz="1800" dirty="0">
              <a:effectLst/>
              <a:latin typeface="NimbusMonL"/>
            </a:endParaRPr>
          </a:p>
          <a:p>
            <a:pPr marL="914400"/>
            <a:endParaRPr lang="en-US" dirty="0">
              <a:latin typeface="NimbusMonL"/>
            </a:endParaRPr>
          </a:p>
          <a:p>
            <a:pPr marL="914400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deploy_biocontainer  --name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appName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marL="9144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--directory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folderName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marL="9144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--image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app.sif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\</a:t>
            </a:r>
          </a:p>
          <a:p>
            <a:pPr marL="914400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	   --command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launchCommand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marL="9144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default_biocontainer_template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44CDE-0F72-A7F1-2ED6-B6014BE0BFDD}"/>
              </a:ext>
            </a:extLst>
          </p:cNvPr>
          <p:cNvSpPr txBox="1"/>
          <p:nvPr/>
        </p:nvSpPr>
        <p:spPr>
          <a:xfrm>
            <a:off x="9078913" y="4694548"/>
            <a:ext cx="283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snippet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xfce.sh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genomic browser IGV 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FDE8C8-3A18-A1B6-FCB2-D7C28C6EE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4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0777-7C08-B69B-33B6-1BAB5015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6" y="197298"/>
            <a:ext cx="10131425" cy="999066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OnDemand Applications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6DCD7-86E4-F315-BB71-04834EAA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93D64-1D29-EF03-F5C5-0D1EEFE0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BFA82-E710-0CCE-8835-F9B17F03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113D25-4CB0-7FEA-8848-F946FA41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9" y="1246059"/>
            <a:ext cx="8674001" cy="4522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732CA9-0B2C-C4FD-0366-19184AE4F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5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5987-4CD5-3F02-2540-54283F1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only bioinformatics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74847-1D4E-5042-7BC1-741FD003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71989-A6D8-511D-FD6F-46E850CB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FA21E-872B-4660-C437-EB763E90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050" name="Picture 2" descr="CryoSPARC | Cryo EM solutions for GPU Workstations | LinuxVixion">
            <a:extLst>
              <a:ext uri="{FF2B5EF4-FFF2-40B4-BE49-F238E27FC236}">
                <a16:creationId xmlns:a16="http://schemas.microsoft.com/office/drawing/2014/main" id="{4E2BB2DF-AFD5-34DC-DBDA-A7348D3324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8" b="22832"/>
          <a:stretch/>
        </p:blipFill>
        <p:spPr bwMode="auto">
          <a:xfrm>
            <a:off x="767556" y="1706033"/>
            <a:ext cx="4114800" cy="133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ion 3 | Cryo EM solutions for GPU Workstations | LinuxVixion">
            <a:extLst>
              <a:ext uri="{FF2B5EF4-FFF2-40B4-BE49-F238E27FC236}">
                <a16:creationId xmlns:a16="http://schemas.microsoft.com/office/drawing/2014/main" id="{DE6358F9-3E52-A1E0-8216-D70800516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35864" r="15439" b="35026"/>
          <a:stretch/>
        </p:blipFill>
        <p:spPr bwMode="auto">
          <a:xfrm>
            <a:off x="767556" y="3276600"/>
            <a:ext cx="4114800" cy="11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">
            <a:extLst>
              <a:ext uri="{FF2B5EF4-FFF2-40B4-BE49-F238E27FC236}">
                <a16:creationId xmlns:a16="http://schemas.microsoft.com/office/drawing/2014/main" id="{46763800-0053-DDC2-D712-2E8B07C7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56" y="4847729"/>
            <a:ext cx="4114800" cy="114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FA40F-2B6A-58C5-D9C8-CFD755F21C42}"/>
              </a:ext>
            </a:extLst>
          </p:cNvPr>
          <p:cNvSpPr txBox="1"/>
          <p:nvPr/>
        </p:nvSpPr>
        <p:spPr>
          <a:xfrm>
            <a:off x="5013844" y="5344755"/>
            <a:ext cx="645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Dickens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Texas A&amp;M University for showing us how to build and run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cryoSPARC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container.</a:t>
            </a:r>
          </a:p>
        </p:txBody>
      </p:sp>
      <p:pic>
        <p:nvPicPr>
          <p:cNvPr id="4098" name="Picture 2" descr="No alternative text description for this image">
            <a:extLst>
              <a:ext uri="{FF2B5EF4-FFF2-40B4-BE49-F238E27FC236}">
                <a16:creationId xmlns:a16="http://schemas.microsoft.com/office/drawing/2014/main" id="{B9CC7496-8808-C712-6A51-3C05365E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3" y="1706033"/>
            <a:ext cx="6369721" cy="35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728976E-9F5D-83EF-1FF5-FAE9FEF6D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06A9-FF27-0604-45C8-AC1FAC6D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934"/>
            <a:ext cx="10131425" cy="99906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1539-B3F4-BA33-0049-EB747B65A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548467"/>
            <a:ext cx="11364312" cy="4315691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Purdue RCAC have to manage multiple production systems, including 6 community clusters and ACCESS Anvil.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Purdue has a large number of biological researchers studying various areas, such as agriculture, ecology, animal science, health science, etc.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67206-0723-0E70-241A-3206B43C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28D11-F971-8257-835C-228AF4E1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D334-EF13-F596-E649-76EB0C82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93C8981-7034-4132-083C-C8037AC19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87"/>
          <a:stretch/>
        </p:blipFill>
        <p:spPr>
          <a:xfrm>
            <a:off x="685799" y="3476458"/>
            <a:ext cx="11117425" cy="1600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30F3C-BBE7-45A5-78D1-2516CD99B7C0}"/>
              </a:ext>
            </a:extLst>
          </p:cNvPr>
          <p:cNvSpPr txBox="1"/>
          <p:nvPr/>
        </p:nvSpPr>
        <p:spPr>
          <a:xfrm>
            <a:off x="562355" y="5107974"/>
            <a:ext cx="11364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easy and reliable approach to manage a large stack of bioinformatics applications </a:t>
            </a:r>
            <a:r>
              <a:rPr lang="en-US" sz="24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 urgently needed.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7D6A44-8899-3181-98BE-F75746875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3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6FD6-4FBE-D047-8870-06379D13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3D26E-E30B-63B9-FF0B-B9500216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2A291-9B34-72AF-1356-47AD1D55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5D91F9-52B7-4796-2223-9A005428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" y="40811"/>
            <a:ext cx="5486400" cy="2848131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1E5E58-9508-97F0-6A81-3CF996FF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6" y="3834826"/>
            <a:ext cx="5486400" cy="2612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1420FA-7F7C-609F-5263-5BDBFCC34EF8}"/>
              </a:ext>
            </a:extLst>
          </p:cNvPr>
          <p:cNvSpPr txBox="1"/>
          <p:nvPr/>
        </p:nvSpPr>
        <p:spPr>
          <a:xfrm>
            <a:off x="5554895" y="6163353"/>
            <a:ext cx="655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biocontainer-doc.readthedocs.io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/latest/</a:t>
            </a:r>
          </a:p>
        </p:txBody>
      </p: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5C81E9-1FB4-8E36-BA97-73179D1AB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841" y="40812"/>
            <a:ext cx="6400126" cy="6156775"/>
          </a:xfrm>
          <a:prstGeom prst="rect">
            <a:avLst/>
          </a:prstGeom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AD3E5B-0720-2C12-34B1-DB3456E2F5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0" t="10595" r="2808" b="10800"/>
          <a:stretch/>
        </p:blipFill>
        <p:spPr>
          <a:xfrm>
            <a:off x="73846" y="2934761"/>
            <a:ext cx="5486400" cy="862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FA020-4866-86F4-4A5D-A8975711B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6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5C8D-8C38-D7BF-A404-7D4D6A2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Containerized Bioinformatics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C78-08EC-0F5A-E395-17E1A358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0A804-A6C9-6E34-BD81-B74B0AA5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8BF7D-1370-0649-41EE-7178DE97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5B6A6A-DC44-0640-FD1C-7F07605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60" y="1390456"/>
            <a:ext cx="7163784" cy="4967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9A82F-8736-91DD-0D32-FA686DF8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0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2CD2-C9C8-9A41-E367-D02600AB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Interested in building a similar ecosystem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your center?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C618-9BD8-7CE1-64CF-D240D70A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1CE1A-3449-D9A5-9D8C-7CED8B06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9783-1695-AE63-8E6E-014D7B41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75AA3-77D0-502C-0D64-3870E590FC79}"/>
              </a:ext>
            </a:extLst>
          </p:cNvPr>
          <p:cNvSpPr txBox="1"/>
          <p:nvPr/>
        </p:nvSpPr>
        <p:spPr>
          <a:xfrm>
            <a:off x="0" y="6121690"/>
            <a:ext cx="633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PurdueRCAC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Biocontainers.git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5AFA2E32-2DDF-AA50-96C1-DDD801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457"/>
            <a:ext cx="6693408" cy="4537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6A82F-2D52-7849-D0D2-08CDC42AB5D8}"/>
              </a:ext>
            </a:extLst>
          </p:cNvPr>
          <p:cNvSpPr txBox="1"/>
          <p:nvPr/>
        </p:nvSpPr>
        <p:spPr>
          <a:xfrm>
            <a:off x="6844284" y="1622457"/>
            <a:ext cx="6117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are welcome!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88C2D-2193-0B0B-2BE3-6B3CF6B1FC9A}"/>
              </a:ext>
            </a:extLst>
          </p:cNvPr>
          <p:cNvSpPr txBox="1"/>
          <p:nvPr/>
        </p:nvSpPr>
        <p:spPr>
          <a:xfrm>
            <a:off x="6844284" y="2267712"/>
            <a:ext cx="5228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find issues or bugs, please open an issue in the GitHub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improve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together with all centers, and we need your ideas and input to keep on improving.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welcome any contribution including scripts,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definition files, etc.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A1FCA-9FC2-DA06-2BD8-1F51E134B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927F-223F-3DA4-DC3F-138308B1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4500"/>
            <a:ext cx="10131425" cy="999066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EA965-F855-6229-F55C-C0428570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472"/>
            <a:ext cx="3007425" cy="27065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Contributors	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Yucheng Zhang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Gorenstein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Payas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Bhutra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DeRue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BBB58-2D75-C372-4E2D-CD14A8E3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0729-9C38-542E-FA6A-B05B6DA5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B2930-34D8-E871-0672-1A7B7D7D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6AA8AE-600E-0E63-A373-1A6182187377}"/>
              </a:ext>
            </a:extLst>
          </p:cNvPr>
          <p:cNvSpPr txBox="1">
            <a:spLocks/>
          </p:cNvSpPr>
          <p:nvPr/>
        </p:nvSpPr>
        <p:spPr bwMode="auto">
          <a:xfrm>
            <a:off x="4316475" y="2633847"/>
            <a:ext cx="6370121" cy="270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85750" indent="-285750" algn="l" defTabSz="457200" rtl="0" fontAlgn="base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fontAlgn="base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fontAlgn="base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fontAlgn="base">
              <a:spcBef>
                <a:spcPct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Purdue RCAC 	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Preston Smith		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 Zhu (Intel)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Pazouki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Amiya Maji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Geoffrey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Lentner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Guangzhen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Rodenbeck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Kelley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Hong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Tsai-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</a:p>
          <a:p>
            <a:pPr>
              <a:spcAft>
                <a:spcPts val="4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Shan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Adams</a:t>
            </a:r>
          </a:p>
          <a:p>
            <a:pPr>
              <a:spcAft>
                <a:spcPts val="4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Ruyi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F3C8-23DF-9C9E-0F92-5E9CF90F61DE}"/>
              </a:ext>
            </a:extLst>
          </p:cNvPr>
          <p:cNvSpPr txBox="1"/>
          <p:nvPr/>
        </p:nvSpPr>
        <p:spPr>
          <a:xfrm>
            <a:off x="8229600" y="2283888"/>
            <a:ext cx="469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HUST22 Committee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A4974A-5A11-2B5B-7786-3F682C15E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3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2113"/>
            <a:ext cx="10399734" cy="998537"/>
          </a:xfrm>
        </p:spPr>
        <p:txBody>
          <a:bodyPr/>
          <a:lstStyle/>
          <a:p>
            <a:pPr algn="ctr"/>
            <a:r>
              <a:rPr lang="en-US" altLang="en-US" sz="4400" b="1" dirty="0" err="1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b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400" b="1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C9E3E-1F5F-D826-7EF1-48B238D3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869" y="2151518"/>
            <a:ext cx="6698974" cy="2620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B8285-A7B5-817A-DC9E-D05B79FC512B}"/>
              </a:ext>
            </a:extLst>
          </p:cNvPr>
          <p:cNvSpPr txBox="1"/>
          <p:nvPr/>
        </p:nvSpPr>
        <p:spPr>
          <a:xfrm>
            <a:off x="8155971" y="4772274"/>
            <a:ext cx="458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Proteome Res. 2021, 20, 4, 2056–2061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sage — Bioconda documentation">
            <a:extLst>
              <a:ext uri="{FF2B5EF4-FFF2-40B4-BE49-F238E27FC236}">
                <a16:creationId xmlns:a16="http://schemas.microsoft.com/office/drawing/2014/main" id="{9C696552-B7C1-CB46-EFBB-B3821B44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08" y="915193"/>
            <a:ext cx="4148328" cy="67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A6A97-1287-65FD-D692-8E5F533792B2}"/>
              </a:ext>
            </a:extLst>
          </p:cNvPr>
          <p:cNvSpPr txBox="1"/>
          <p:nvPr/>
        </p:nvSpPr>
        <p:spPr>
          <a:xfrm>
            <a:off x="-88404" y="1678079"/>
            <a:ext cx="555127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integrated with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Bioconda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 for bioinformatics applications.</a:t>
            </a:r>
            <a:endParaRPr lang="en-US" sz="2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registry is the largest registry for bioinformatics applications. </a:t>
            </a:r>
            <a:endParaRPr lang="en-US" sz="2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today, </a:t>
            </a:r>
            <a:r>
              <a:rPr lang="en-US" sz="2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BioContainers</a:t>
            </a:r>
            <a:r>
              <a:rPr lang="en-US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containers for over 10 thousand bioinformatics applications.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BE610-7EA5-4EAE-3DF1-4864DF059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6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35" y="367909"/>
            <a:ext cx="10399734" cy="99853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NGC container environment modules </a:t>
            </a:r>
            <a:br>
              <a:rPr lang="en-US" altLang="en-US" sz="4400" b="1" dirty="0">
                <a:ln>
                  <a:noFill/>
                </a:ln>
              </a:rPr>
            </a:br>
            <a:endParaRPr lang="en-US" altLang="en-US" sz="4400" b="1" dirty="0">
              <a:ln>
                <a:noFill/>
              </a:ln>
            </a:endParaRP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8556F-8478-7B7C-138C-8ADEDE0A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24" y="1352622"/>
            <a:ext cx="5099476" cy="5116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2E2DF-20C6-518F-B730-9E3C2A3D390A}"/>
              </a:ext>
            </a:extLst>
          </p:cNvPr>
          <p:cNvSpPr txBox="1"/>
          <p:nvPr/>
        </p:nvSpPr>
        <p:spPr>
          <a:xfrm>
            <a:off x="0" y="4526500"/>
            <a:ext cx="6939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/NVIDIA/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-container-environment-modules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551DB-3362-6910-540A-DB5B5E7C0AAF}"/>
              </a:ext>
            </a:extLst>
          </p:cNvPr>
          <p:cNvSpPr txBox="1"/>
          <p:nvPr/>
        </p:nvSpPr>
        <p:spPr>
          <a:xfrm>
            <a:off x="27844" y="1322808"/>
            <a:ext cx="7064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NGC container environment modules  are lightweight wrappers that make it possible to transparently use NGC containers as environment modules.</a:t>
            </a:r>
          </a:p>
          <a:p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 HPC users to utilize familiar environment module commands.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 all the benefits of containers, including portability and reproducibility.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B3AEA-AD6C-F5CD-3764-694A22EAF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9367" y="1168053"/>
            <a:ext cx="3646074" cy="265551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Pull/build, </a:t>
            </a:r>
            <a:r>
              <a:rPr lang="en-US" altLang="en-US" sz="4400" b="1" dirty="0">
                <a:ln>
                  <a:noFill/>
                </a:ln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 before deployment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AB2D4B-BE1E-EE0E-9CFC-7F9B9400A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662BED-EEFE-9544-E329-BA2EF0145DA3}"/>
              </a:ext>
            </a:extLst>
          </p:cNvPr>
          <p:cNvSpPr/>
          <p:nvPr/>
        </p:nvSpPr>
        <p:spPr>
          <a:xfrm>
            <a:off x="3401572" y="186882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applications from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public registries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6AD784-8606-CD6D-643C-A3B28C92473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269647" y="989159"/>
            <a:ext cx="0" cy="5038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DF14FE-983C-D447-D48D-195FF51B7030}"/>
              </a:ext>
            </a:extLst>
          </p:cNvPr>
          <p:cNvSpPr/>
          <p:nvPr/>
        </p:nvSpPr>
        <p:spPr>
          <a:xfrm>
            <a:off x="3401572" y="1521136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 container images to 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HPC production system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9FE28C-A9E3-37F9-726E-F6DB5B0C6629}"/>
              </a:ext>
            </a:extLst>
          </p:cNvPr>
          <p:cNvCxnSpPr>
            <a:cxnSpLocks/>
          </p:cNvCxnSpPr>
          <p:nvPr/>
        </p:nvCxnSpPr>
        <p:spPr>
          <a:xfrm>
            <a:off x="5269647" y="2323412"/>
            <a:ext cx="0" cy="5038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F5DC1C-FE96-51B5-3FD4-3AE57257BCCB}"/>
              </a:ext>
            </a:extLst>
          </p:cNvPr>
          <p:cNvSpPr/>
          <p:nvPr/>
        </p:nvSpPr>
        <p:spPr>
          <a:xfrm>
            <a:off x="3401572" y="2855389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2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Lmod</a:t>
            </a:r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endParaRPr lang="en-US" sz="22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A21455-DF12-E1F5-C989-725F6080F029}"/>
              </a:ext>
            </a:extLst>
          </p:cNvPr>
          <p:cNvCxnSpPr>
            <a:cxnSpLocks/>
          </p:cNvCxnSpPr>
          <p:nvPr/>
        </p:nvCxnSpPr>
        <p:spPr>
          <a:xfrm>
            <a:off x="5269647" y="3657666"/>
            <a:ext cx="0" cy="5038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EC11424-2377-0EEB-1842-5AE509B409E2}"/>
              </a:ext>
            </a:extLst>
          </p:cNvPr>
          <p:cNvSpPr/>
          <p:nvPr/>
        </p:nvSpPr>
        <p:spPr>
          <a:xfrm>
            <a:off x="3401572" y="4189643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</a:t>
            </a:r>
            <a:r>
              <a:rPr lang="en-US" sz="22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sbatch</a:t>
            </a:r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jobs to test containers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100C49-A12B-EF80-F35B-A917FE0D11C5}"/>
              </a:ext>
            </a:extLst>
          </p:cNvPr>
          <p:cNvSpPr txBox="1"/>
          <p:nvPr/>
        </p:nvSpPr>
        <p:spPr>
          <a:xfrm>
            <a:off x="5269643" y="1028597"/>
            <a:ext cx="1095873" cy="39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05359D-3385-ABF5-60DB-BB4E96FC7592}"/>
              </a:ext>
            </a:extLst>
          </p:cNvPr>
          <p:cNvCxnSpPr>
            <a:cxnSpLocks/>
          </p:cNvCxnSpPr>
          <p:nvPr/>
        </p:nvCxnSpPr>
        <p:spPr>
          <a:xfrm>
            <a:off x="7141066" y="588016"/>
            <a:ext cx="1178732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057D91-5B80-4D44-50C1-72209C476EF1}"/>
              </a:ext>
            </a:extLst>
          </p:cNvPr>
          <p:cNvSpPr txBox="1"/>
          <p:nvPr/>
        </p:nvSpPr>
        <p:spPr>
          <a:xfrm>
            <a:off x="7219648" y="217512"/>
            <a:ext cx="1106565" cy="39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C187DF-AD8B-B9E6-7AC1-F4BE2180C5E8}"/>
              </a:ext>
            </a:extLst>
          </p:cNvPr>
          <p:cNvSpPr/>
          <p:nvPr/>
        </p:nvSpPr>
        <p:spPr>
          <a:xfrm>
            <a:off x="8327824" y="173736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our own container images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D01706B-564A-569C-1493-30FDD91F125A}"/>
              </a:ext>
            </a:extLst>
          </p:cNvPr>
          <p:cNvCxnSpPr>
            <a:stCxn id="32" idx="2"/>
            <a:endCxn id="26" idx="3"/>
          </p:cNvCxnSpPr>
          <p:nvPr/>
        </p:nvCxnSpPr>
        <p:spPr>
          <a:xfrm rot="5400000">
            <a:off x="7526561" y="587180"/>
            <a:ext cx="2280515" cy="3058173"/>
          </a:xfrm>
          <a:prstGeom prst="curvedConnector2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D10199-B161-226A-5D91-5AB83DFDA574}"/>
              </a:ext>
            </a:extLst>
          </p:cNvPr>
          <p:cNvCxnSpPr>
            <a:cxnSpLocks/>
          </p:cNvCxnSpPr>
          <p:nvPr/>
        </p:nvCxnSpPr>
        <p:spPr>
          <a:xfrm>
            <a:off x="5269643" y="4993918"/>
            <a:ext cx="0" cy="5038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B5D4D6B-442A-B8D9-47E2-5B4BD7CFAA2E}"/>
              </a:ext>
            </a:extLst>
          </p:cNvPr>
          <p:cNvSpPr/>
          <p:nvPr/>
        </p:nvSpPr>
        <p:spPr>
          <a:xfrm>
            <a:off x="3401568" y="5543898"/>
            <a:ext cx="3736160" cy="8022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modules to </a:t>
            </a:r>
          </a:p>
          <a:p>
            <a:pPr algn="ctr"/>
            <a:r>
              <a:rPr lang="en-US" sz="2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HPC production systems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034F3E-7D7F-B564-9463-064AA9F09E3D}"/>
              </a:ext>
            </a:extLst>
          </p:cNvPr>
          <p:cNvSpPr txBox="1"/>
          <p:nvPr/>
        </p:nvSpPr>
        <p:spPr>
          <a:xfrm>
            <a:off x="5411718" y="5020060"/>
            <a:ext cx="1095873" cy="39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0422044B-6875-152B-524C-B40D3A99B091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137732" y="997290"/>
            <a:ext cx="3138365" cy="3593491"/>
          </a:xfrm>
          <a:prstGeom prst="curvedConnector2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1269D55-B0A0-FD5C-D855-C0151008E50A}"/>
              </a:ext>
            </a:extLst>
          </p:cNvPr>
          <p:cNvSpPr txBox="1"/>
          <p:nvPr/>
        </p:nvSpPr>
        <p:spPr>
          <a:xfrm>
            <a:off x="7318394" y="3942477"/>
            <a:ext cx="1242212" cy="39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79363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8" grpId="0"/>
      <p:bldP spid="29" grpId="0"/>
      <p:bldP spid="31" grpId="0"/>
      <p:bldP spid="32" grpId="0"/>
      <p:bldP spid="35" grpId="0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61A9-DF3E-76D1-88F6-E6FD2766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Pulling images and generating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Lmod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9F8B8-2353-E436-FA13-EB4C7AE9A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64" y="1450523"/>
            <a:ext cx="11664536" cy="43156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bioc_pull2sif.sh  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wrapper around “singularity pull”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names following the convention set by NGC container environment modules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bioc_pull2mod.sh  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bioc_pull_and_module.sh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wrapper combining the first two scripts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container URI, it will pull the container image and generate its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866A-57F7-CF74-9573-0827CB7D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9613F-E308-BA9F-85C2-98503359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SC22 | Dallas, TX | </a:t>
            </a:r>
            <a:r>
              <a:rPr lang="en-US" dirty="0" err="1"/>
              <a:t>hpc</a:t>
            </a:r>
            <a:r>
              <a:rPr lang="en-US" dirty="0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C493-2DBC-8827-1F94-2EEB2451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168AD6F-0780-F366-536F-3B1B90F94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A124-CDD1-5628-090A-83D16E5C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128"/>
            <a:ext cx="10131425" cy="99906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Lmod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modulefile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0D455-7172-858D-776E-1014ED6A0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5031"/>
            <a:ext cx="10820399" cy="431569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sz="2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help/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whatis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</a:t>
            </a:r>
            <a:endParaRPr lang="en-US" sz="2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 applications: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bind X11 session information in </a:t>
            </a:r>
            <a:r>
              <a:rPr lang="en-US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ThinLinc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append_path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("SINGULARITY_BIND", "/var/opt", ",")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append_path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("SINGULARITY_BIND", "/run/user", ",")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variables: 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variables associated with location to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or config files</a:t>
            </a:r>
          </a:p>
          <a:p>
            <a:pPr lvl="1"/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pushenv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("NAME", "value")   ## set variable in host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pushenv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("SINGULARITYENV_NAME", "value")  ## set variable inside container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executable path to PATH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pushenv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("SINGULARITYENV_PREPEND_PATH", "/path/to/pkg/bin")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 paths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bind database or config files</a:t>
            </a: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append_path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("SINGULARITY_BIND", "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hostdir:containerdir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",") 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8EEEA-2951-2655-FF66-7C053229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A932-62DA-16D7-6C0E-60D1D849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AC1F8-DD31-64CB-E061-6774785D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EC0EA5-C391-9AEC-4B89-07A19BBA6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8E479-4987-5F76-F652-3AF956BA6A2D}"/>
              </a:ext>
            </a:extLst>
          </p:cNvPr>
          <p:cNvGrpSpPr/>
          <p:nvPr/>
        </p:nvGrpSpPr>
        <p:grpSpPr>
          <a:xfrm>
            <a:off x="11426" y="1215401"/>
            <a:ext cx="12148373" cy="3594593"/>
            <a:chOff x="11426" y="1215401"/>
            <a:chExt cx="12148373" cy="35945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530E60-A932-43FD-5006-B7594C3BC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77"/>
            <a:stretch/>
          </p:blipFill>
          <p:spPr>
            <a:xfrm>
              <a:off x="11426" y="1215401"/>
              <a:ext cx="12148373" cy="35945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814F4-9674-97D7-7758-63448B9460B2}"/>
                </a:ext>
              </a:extLst>
            </p:cNvPr>
            <p:cNvSpPr txBox="1"/>
            <p:nvPr/>
          </p:nvSpPr>
          <p:spPr>
            <a:xfrm>
              <a:off x="8617908" y="1789848"/>
              <a:ext cx="26452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Help message</a:t>
              </a:r>
            </a:p>
          </p:txBody>
        </p:sp>
      </p:grpSp>
      <p:sp>
        <p:nvSpPr>
          <p:cNvPr id="22529" name="Title 1">
            <a:extLst>
              <a:ext uri="{FF2B5EF4-FFF2-40B4-BE49-F238E27FC236}">
                <a16:creationId xmlns:a16="http://schemas.microsoft.com/office/drawing/2014/main" id="{73966AC7-BBB1-4709-5865-93EE208A3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1311"/>
            <a:ext cx="10399734" cy="998537"/>
          </a:xfrm>
        </p:spPr>
        <p:txBody>
          <a:bodyPr/>
          <a:lstStyle/>
          <a:p>
            <a:pPr algn="ctr"/>
            <a: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Testing modules before deployment </a:t>
            </a:r>
            <a:b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400" b="1" dirty="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400" b="1" dirty="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C6DC4F64-A41D-27A7-5FCA-E4EC275E263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11/14/2022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4F7A32E6-D8E2-5496-DFF1-26EDD483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0CC53DB4-4946-1EF5-E073-8B6729BD4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9D43B3-D310-4F48-B734-4221282E226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287B92-866E-B1E4-F612-EB06009FAF9D}"/>
              </a:ext>
            </a:extLst>
          </p:cNvPr>
          <p:cNvGrpSpPr/>
          <p:nvPr/>
        </p:nvGrpSpPr>
        <p:grpSpPr>
          <a:xfrm>
            <a:off x="0" y="1176466"/>
            <a:ext cx="12148373" cy="4124131"/>
            <a:chOff x="28818" y="2201513"/>
            <a:chExt cx="12148373" cy="41241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15FB75-5EDF-EE1D-5824-C842B538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18" y="2201513"/>
              <a:ext cx="12148373" cy="412413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D2EA13-D3CA-97B1-CDCC-A296A258026C}"/>
                </a:ext>
              </a:extLst>
            </p:cNvPr>
            <p:cNvSpPr txBox="1"/>
            <p:nvPr/>
          </p:nvSpPr>
          <p:spPr>
            <a:xfrm>
              <a:off x="8585522" y="3277370"/>
              <a:ext cx="3418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Missing libraries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3D9741-AC99-3168-56E1-C737DD7F4A52}"/>
              </a:ext>
            </a:extLst>
          </p:cNvPr>
          <p:cNvSpPr txBox="1"/>
          <p:nvPr/>
        </p:nvSpPr>
        <p:spPr>
          <a:xfrm>
            <a:off x="164592" y="5415042"/>
            <a:ext cx="119952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Running analysis with real-world datasets is the only reliable way to make sure applications work as expected. 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BC8FD5E-0AD6-C1E9-D39C-D4C840DC9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C747-AE3A-1629-7F32-B5506324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2281"/>
            <a:ext cx="10131425" cy="999066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modules for 500 applications</a:t>
            </a:r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DB948D8-A520-F557-850B-7551A66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609" y="1031347"/>
            <a:ext cx="9867481" cy="54630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1FED2-C243-B850-3BFB-EED9F9D3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F33E58-E16B-FD4D-B4C9-01A0F8A0D9BD}" type="datetime1">
              <a:rPr lang="en-US" smtClean="0"/>
              <a:pPr>
                <a:defRPr/>
              </a:pPr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5FE51-9070-22B7-F60A-283DEA25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226E6-ED80-3E77-87FF-1EABC5FA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7D9040-9784-A040-9ABF-D235D6833C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4204F-8FC7-91C2-8986-0D38602DC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0"/>
          <a:stretch/>
        </p:blipFill>
        <p:spPr bwMode="auto">
          <a:xfrm>
            <a:off x="8347682" y="6526106"/>
            <a:ext cx="1600573" cy="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164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SC22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2771E5"/>
      </a:accent1>
      <a:accent2>
        <a:srgbClr val="FF0000"/>
      </a:accent2>
      <a:accent3>
        <a:srgbClr val="499CFF"/>
      </a:accent3>
      <a:accent4>
        <a:srgbClr val="FF00B3"/>
      </a:accent4>
      <a:accent5>
        <a:srgbClr val="FF99E1"/>
      </a:accent5>
      <a:accent6>
        <a:srgbClr val="B7D7FF"/>
      </a:accent6>
      <a:hlink>
        <a:srgbClr val="499CFF"/>
      </a:hlink>
      <a:folHlink>
        <a:srgbClr val="499CFF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4206</TotalTime>
  <Words>1503</Words>
  <Application>Microsoft Macintosh PowerPoint</Application>
  <PresentationFormat>Widescreen</PresentationFormat>
  <Paragraphs>270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NimbusMonL</vt:lpstr>
      <vt:lpstr>Arial</vt:lpstr>
      <vt:lpstr>Calibri</vt:lpstr>
      <vt:lpstr>Calibri Light</vt:lpstr>
      <vt:lpstr>Menlo</vt:lpstr>
      <vt:lpstr>Times New Roman</vt:lpstr>
      <vt:lpstr>Celestial</vt:lpstr>
      <vt:lpstr>Containerized Bioinformatics Ecosystem  for HPC</vt:lpstr>
      <vt:lpstr>Rationale</vt:lpstr>
      <vt:lpstr>BioContainers </vt:lpstr>
      <vt:lpstr>NGC container environment modules  </vt:lpstr>
      <vt:lpstr>Pull/build, test before deployment</vt:lpstr>
      <vt:lpstr>Pulling images and generating Lmod modulefiles  </vt:lpstr>
      <vt:lpstr>Special Lmod modulefile setup  </vt:lpstr>
      <vt:lpstr>Testing modules before deployment   </vt:lpstr>
      <vt:lpstr>600 modules for 500 applications</vt:lpstr>
      <vt:lpstr>Sources of container images  </vt:lpstr>
      <vt:lpstr>Bioinformatics applications on HPC</vt:lpstr>
      <vt:lpstr>Too many is  not necessary</vt:lpstr>
      <vt:lpstr>Adding Jupyter support</vt:lpstr>
      <vt:lpstr>Open OnDemand Jupyter</vt:lpstr>
      <vt:lpstr>Bundle applications into a single container image  </vt:lpstr>
      <vt:lpstr>Open OnDemand</vt:lpstr>
      <vt:lpstr>Turning containers into OOD aps</vt:lpstr>
      <vt:lpstr>Open OnDemand Applications</vt:lpstr>
      <vt:lpstr>Not only bioinformatics</vt:lpstr>
      <vt:lpstr>PowerPoint Presentation</vt:lpstr>
      <vt:lpstr>Containerized Bioinformatics Ecosystem</vt:lpstr>
      <vt:lpstr>Interested in building a similar ecosystem  in your center?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Zhang, Yucheng</cp:lastModifiedBy>
  <cp:revision>269</cp:revision>
  <dcterms:created xsi:type="dcterms:W3CDTF">2021-05-28T21:00:04Z</dcterms:created>
  <dcterms:modified xsi:type="dcterms:W3CDTF">2022-11-13T03:01:19Z</dcterms:modified>
</cp:coreProperties>
</file>